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6" r:id="rId23"/>
    <p:sldId id="280" r:id="rId24"/>
    <p:sldId id="268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6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326D-DE98-4623-AF99-94F5098278C6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1EE4-A811-48C2-AFC1-3707D95DD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CF29-8681-45D6-AD0C-32CB842D3A67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0C8E-2BC5-4C4F-B57F-0A018A3D3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765F-A4BE-4D5D-A0F4-78B47D5170A1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916B-76BD-402D-A616-616751A0F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297D-EEFE-4B41-93CC-108C12786B2B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E386-BAA2-4724-A45C-4E8DF069E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FED2-97EF-4EF9-9754-1A39BE496207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7A89-F858-4817-AAC6-9C7461FAB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FA4E-9AE9-4AB5-96C8-D60C05F21074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A33D-34DC-439A-A6CD-F3C0C957C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BCC0-5F7F-4145-8D68-9AA218E4743F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1BDB-3849-4022-A196-8A6723E2B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80D7-8192-4B8B-94AE-F205692AE6A2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6920-116B-4D44-983E-3AC5C73E8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690E-D58F-44A1-B36F-23E98255E0A8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827E2-6E89-40F1-9B9B-855954239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A26B-E643-4084-BB91-AA62050AFB1D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942D-3486-470C-844C-BCC506367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C08F-067C-4051-A8FF-AB688ED1FB23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CAC2-01A7-4DF9-9CC5-8A79CECC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B4725C-9D1C-438D-A76B-88CF0D7FC1CE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DE400-5F07-4A16-85B9-25EEA3080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2" descr="C:\Documents and Settings\User\Рабочий стол\фетр\ori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79675"/>
            <a:ext cx="6400800" cy="1928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Предметно-развивающая среда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в детском саду 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рамках ФГОС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779838" y="4711700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Выполнила: воспитатель </a:t>
            </a:r>
          </a:p>
          <a:p>
            <a:r>
              <a:rPr lang="ru-RU" b="1" i="1" dirty="0" err="1" smtClean="0">
                <a:latin typeface="Times New Roman" pitchFamily="18" charset="0"/>
              </a:rPr>
              <a:t>Всяченкова</a:t>
            </a:r>
            <a:r>
              <a:rPr lang="ru-RU" b="1" i="1" dirty="0" smtClean="0">
                <a:latin typeface="Times New Roman" pitchFamily="18" charset="0"/>
              </a:rPr>
              <a:t> А. Ю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1763713" y="90805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ru-RU" b="1" i="1" dirty="0" smtClean="0">
                <a:latin typeface="Times New Roman" pitchFamily="18" charset="0"/>
              </a:rPr>
              <a:t>МБДОУ «Дубровский детский сад № 7 «Тополек»</a:t>
            </a:r>
            <a:endParaRPr lang="ru-RU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среда стар\imag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429000"/>
            <a:ext cx="3592512" cy="2293938"/>
          </a:xfrm>
          <a:prstGeom prst="rect">
            <a:avLst/>
          </a:prstGeom>
          <a:noFill/>
          <a:ln w="57150">
            <a:solidFill>
              <a:srgbClr val="D99694"/>
            </a:solidFill>
            <a:miter lim="800000"/>
            <a:headEnd/>
            <a:tailEnd/>
          </a:ln>
        </p:spPr>
      </p:pic>
      <p:pic>
        <p:nvPicPr>
          <p:cNvPr id="3" name="Picture 3" descr="G:\среда стар\image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404813"/>
            <a:ext cx="5291138" cy="2571750"/>
          </a:xfrm>
          <a:prstGeom prst="rect">
            <a:avLst/>
          </a:prstGeom>
          <a:noFill/>
          <a:ln w="57150">
            <a:solidFill>
              <a:srgbClr val="D99694"/>
            </a:solidFill>
            <a:miter lim="800000"/>
            <a:headEnd/>
            <a:tailEnd/>
          </a:ln>
        </p:spPr>
      </p:pic>
      <p:pic>
        <p:nvPicPr>
          <p:cNvPr id="21508" name="Picture 4" descr="G:\среда стар\тт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429000"/>
            <a:ext cx="4702175" cy="2286000"/>
          </a:xfrm>
          <a:prstGeom prst="rect">
            <a:avLst/>
          </a:prstGeom>
          <a:noFill/>
          <a:ln w="57150">
            <a:solidFill>
              <a:srgbClr val="D9969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7" descr="P10207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3555" name="Picture 2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3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1571625" y="357188"/>
            <a:ext cx="547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Центр патриотического воспитания 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3563938" y="857250"/>
            <a:ext cx="50006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Calibri" pitchFamily="34" charset="0"/>
              </a:rPr>
              <a:t>В центре </a:t>
            </a:r>
            <a:r>
              <a:rPr lang="ru-RU" i="1" dirty="0">
                <a:latin typeface="Calibri" pitchFamily="34" charset="0"/>
              </a:rPr>
              <a:t>содержится материал по ознакомлению с родным городом, страной, государственной символикой, а также уголок русского быта, в котором собраны предметы старины и быта крестьян, материал по приобщению детей к истокам русской народной культуры. </a:t>
            </a:r>
            <a:endParaRPr lang="ru-RU" i="1" dirty="0" smtClean="0">
              <a:latin typeface="Calibri" pitchFamily="34" charset="0"/>
            </a:endParaRPr>
          </a:p>
          <a:p>
            <a:r>
              <a:rPr lang="ru-RU" b="1" i="1" dirty="0" smtClean="0">
                <a:latin typeface="Calibri" pitchFamily="34" charset="0"/>
              </a:rPr>
              <a:t>Задачи </a:t>
            </a:r>
            <a:r>
              <a:rPr lang="ru-RU" b="1" i="1" dirty="0">
                <a:latin typeface="Calibri" pitchFamily="34" charset="0"/>
              </a:rPr>
              <a:t>: </a:t>
            </a:r>
            <a:r>
              <a:rPr lang="ru-RU" i="1" dirty="0">
                <a:latin typeface="Calibri" pitchFamily="34" charset="0"/>
              </a:rPr>
              <a:t>формирование у детей чувства привязанности к своей семье, дому, детскому саду, поселку, стране, представления о России как о родной стране, о Москве - как о столице России; воспитание умения видеть красоту родного края, радоваться ей. </a:t>
            </a:r>
          </a:p>
          <a:p>
            <a:endParaRPr lang="ru-RU" i="1" dirty="0">
              <a:latin typeface="Calibri" pitchFamily="34" charset="0"/>
            </a:endParaRPr>
          </a:p>
          <a:p>
            <a:r>
              <a:rPr lang="ru-RU" b="1" i="1" dirty="0">
                <a:latin typeface="Calibri" pitchFamily="34" charset="0"/>
              </a:rPr>
              <a:t>Цель: </a:t>
            </a:r>
            <a:r>
              <a:rPr lang="ru-RU" i="1" dirty="0">
                <a:latin typeface="Calibri" pitchFamily="34" charset="0"/>
              </a:rPr>
              <a:t>развитие интереса к русским традициям и промыслам; воспитание любви к своей Родине, преданность к своему отечеству, бережного отношения к природе, ко всему живому, уважения и интереса к культурному прошлому России </a:t>
            </a:r>
          </a:p>
        </p:txBody>
      </p:sp>
      <p:pic>
        <p:nvPicPr>
          <p:cNvPr id="9" name="Рисунок 8" descr="P1020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980728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10207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645024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7" descr="IMG_20211118_135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4579" name="Picture 2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3276600" y="492125"/>
            <a:ext cx="1785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Центр ПДД</a:t>
            </a:r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284163" y="1052513"/>
            <a:ext cx="342423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Цель: </a:t>
            </a:r>
            <a:r>
              <a:rPr lang="ru-RU" i="1">
                <a:latin typeface="Calibri" pitchFamily="34" charset="0"/>
              </a:rPr>
              <a:t>познакомить дошкольников с правилами дорожного движения, дорожными знаками</a:t>
            </a:r>
            <a:r>
              <a:rPr lang="ru-RU" b="1" i="1">
                <a:latin typeface="Calibri" pitchFamily="34" charset="0"/>
              </a:rPr>
              <a:t>. </a:t>
            </a:r>
          </a:p>
          <a:p>
            <a:r>
              <a:rPr lang="ru-RU" b="1" i="1">
                <a:latin typeface="Calibri" pitchFamily="34" charset="0"/>
              </a:rPr>
              <a:t>Задачи: </a:t>
            </a:r>
            <a:r>
              <a:rPr lang="ru-RU" i="1">
                <a:latin typeface="Calibri" pitchFamily="34" charset="0"/>
              </a:rPr>
              <a:t>подвести детей к осознанию необходимости соблюдений правил дорожного движения.</a:t>
            </a:r>
            <a:r>
              <a:rPr lang="ru-RU" b="1" i="1">
                <a:latin typeface="Calibri" pitchFamily="34" charset="0"/>
              </a:rPr>
              <a:t> </a:t>
            </a:r>
            <a:r>
              <a:rPr lang="ru-RU" i="1">
                <a:latin typeface="Calibri" pitchFamily="34" charset="0"/>
              </a:rPr>
              <a:t>Центр содержит дидактические игры, настольные игры, макеты светофора, дорожных знаков, а так же различный транспорт в виде игрушек. Дети могут воспользоваться материалом как в совместной, так и в самостоятельной </a:t>
            </a:r>
            <a:r>
              <a:rPr lang="ru-RU" i="1">
                <a:solidFill>
                  <a:srgbClr val="7030A0"/>
                </a:solidFill>
                <a:latin typeface="Calibri" pitchFamily="34" charset="0"/>
              </a:rPr>
              <a:t>деятельности.</a:t>
            </a:r>
          </a:p>
          <a:p>
            <a:endParaRPr lang="ru-RU" b="1" i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9" name="Рисунок 8" descr="IMG_20211118_135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7402" y="1556792"/>
            <a:ext cx="537659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" name="Содержимое 8" descr="IMG_20211118_132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25603" name="Picture 2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20211118_132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836712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11119_1346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836711"/>
            <a:ext cx="3906433" cy="520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2843213" y="620713"/>
            <a:ext cx="2740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Уголок дежурства</a:t>
            </a: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179388" y="1628775"/>
            <a:ext cx="49688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В данном уголке находятся схема дежурства, фартуки, значки дежурных, фото дежурных. </a:t>
            </a:r>
          </a:p>
          <a:p>
            <a:r>
              <a:rPr lang="ru-RU" b="1" i="1">
                <a:latin typeface="Calibri" pitchFamily="34" charset="0"/>
              </a:rPr>
              <a:t>Задачи: </a:t>
            </a:r>
            <a:r>
              <a:rPr lang="ru-RU" i="1">
                <a:latin typeface="Calibri" pitchFamily="34" charset="0"/>
              </a:rPr>
              <a:t>дежурство предполагает </a:t>
            </a:r>
          </a:p>
          <a:p>
            <a:r>
              <a:rPr lang="ru-RU" i="1">
                <a:latin typeface="Calibri" pitchFamily="34" charset="0"/>
              </a:rPr>
              <a:t>выполнение ребенком работы, направленной на обслуживание группы. Тем самым дети овладевают основными культурными способами деятельности, проявляют инициативу и самостоятельность в разных видах деятельности</a:t>
            </a:r>
            <a:r>
              <a:rPr lang="ru-RU"/>
              <a:t>.</a:t>
            </a:r>
          </a:p>
        </p:txBody>
      </p:sp>
      <p:pic>
        <p:nvPicPr>
          <p:cNvPr id="4098" name="Picture 2" descr="H:\среда стар\image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810000" cy="3509963"/>
          </a:xfrm>
          <a:prstGeom prst="rect">
            <a:avLst/>
          </a:prstGeom>
          <a:noFill/>
          <a:ln w="57150">
            <a:solidFill>
              <a:srgbClr val="D9969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611188" y="1125538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latin typeface="Calibri" pitchFamily="34" charset="0"/>
              </a:rPr>
              <a:t>Познавательное </a:t>
            </a:r>
          </a:p>
          <a:p>
            <a:pPr algn="ctr"/>
            <a:r>
              <a:rPr lang="ru-RU" sz="3600" b="1" i="1">
                <a:latin typeface="Calibri" pitchFamily="34" charset="0"/>
              </a:rPr>
              <a:t>развитие</a:t>
            </a:r>
          </a:p>
        </p:txBody>
      </p:sp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2987675" y="2832100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Мы с фигурами знакомы,</a:t>
            </a:r>
          </a:p>
          <a:p>
            <a:r>
              <a:rPr lang="ru-RU" i="1">
                <a:latin typeface="Calibri" pitchFamily="34" charset="0"/>
              </a:rPr>
              <a:t>Про цифры много узнаём.</a:t>
            </a:r>
          </a:p>
          <a:p>
            <a:r>
              <a:rPr lang="ru-RU" i="1">
                <a:latin typeface="Calibri" pitchFamily="34" charset="0"/>
              </a:rPr>
              <a:t>И математики законы</a:t>
            </a:r>
          </a:p>
          <a:p>
            <a:r>
              <a:rPr lang="ru-RU" i="1">
                <a:latin typeface="Calibri" pitchFamily="34" charset="0"/>
              </a:rPr>
              <a:t>Постигать не устаём!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7" descr="IMG_20211119_134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8675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2112963" y="206375"/>
            <a:ext cx="244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Calibri" pitchFamily="34" charset="0"/>
              </a:rPr>
              <a:t>Центр природы </a:t>
            </a: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609600" y="684213"/>
            <a:ext cx="74914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Calibri" pitchFamily="34" charset="0"/>
              </a:rPr>
              <a:t>В центре природы находятся: огород на окошке, календарь природы, схема </a:t>
            </a:r>
            <a:r>
              <a:rPr lang="ru-RU" i="1" dirty="0" smtClean="0">
                <a:latin typeface="Calibri" pitchFamily="34" charset="0"/>
              </a:rPr>
              <a:t>дежурства.</a:t>
            </a:r>
            <a:endParaRPr lang="ru-RU" i="1" dirty="0">
              <a:latin typeface="Calibri" pitchFamily="34" charset="0"/>
            </a:endParaRPr>
          </a:p>
          <a:p>
            <a:r>
              <a:rPr lang="ru-RU" b="1" i="1" dirty="0">
                <a:latin typeface="Calibri" pitchFamily="34" charset="0"/>
              </a:rPr>
              <a:t>Задачи : </a:t>
            </a:r>
            <a:r>
              <a:rPr lang="ru-RU" i="1" dirty="0">
                <a:latin typeface="Calibri" pitchFamily="34" charset="0"/>
              </a:rPr>
              <a:t>совершенствование всестороннего воспитания и развития детей ; развитие познавательных интересов, любознательности, первичных естественнонаучных представлений, наблюдательности, воспитание бережного отношения к природе, всему живому. </a:t>
            </a:r>
            <a:endParaRPr lang="ru-RU" i="1" dirty="0" smtClean="0">
              <a:latin typeface="Calibri" pitchFamily="34" charset="0"/>
            </a:endParaRPr>
          </a:p>
          <a:p>
            <a:r>
              <a:rPr lang="ru-RU" b="1" i="1" dirty="0" smtClean="0">
                <a:latin typeface="Calibri" pitchFamily="34" charset="0"/>
              </a:rPr>
              <a:t>Цель </a:t>
            </a:r>
            <a:r>
              <a:rPr lang="ru-RU" b="1" i="1" dirty="0">
                <a:latin typeface="Calibri" pitchFamily="34" charset="0"/>
              </a:rPr>
              <a:t>:</a:t>
            </a:r>
            <a:r>
              <a:rPr lang="ru-RU" i="1" dirty="0">
                <a:latin typeface="Calibri" pitchFamily="34" charset="0"/>
              </a:rPr>
              <a:t> расширение знаний детей о науке и природе, развитие интереса к ее познанию</a:t>
            </a:r>
          </a:p>
        </p:txBody>
      </p:sp>
      <p:pic>
        <p:nvPicPr>
          <p:cNvPr id="9" name="Рисунок 8" descr="IMG_20211119_134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762926"/>
            <a:ext cx="5460099" cy="409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7" descr="P1020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9699" name="Picture 2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2700338" y="242888"/>
            <a:ext cx="4294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Calibri" pitchFamily="34" charset="0"/>
              </a:rPr>
              <a:t>Центр экспериментирования</a:t>
            </a:r>
          </a:p>
        </p:txBody>
      </p:sp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4356100" y="74930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Calibri" pitchFamily="34" charset="0"/>
              </a:rPr>
              <a:t>Цель: </a:t>
            </a:r>
            <a:r>
              <a:rPr lang="ru-RU" i="1" dirty="0">
                <a:latin typeface="Calibri" pitchFamily="34" charset="0"/>
              </a:rPr>
              <a:t>формирование основ целостного мировидения у детей средствами физического эксперимента.</a:t>
            </a:r>
          </a:p>
          <a:p>
            <a:r>
              <a:rPr lang="ru-RU" b="1" i="1" dirty="0">
                <a:latin typeface="Calibri" pitchFamily="34" charset="0"/>
              </a:rPr>
              <a:t>Задачи:</a:t>
            </a:r>
          </a:p>
          <a:p>
            <a:r>
              <a:rPr lang="ru-RU" i="1" dirty="0">
                <a:latin typeface="Calibri" pitchFamily="34" charset="0"/>
              </a:rPr>
              <a:t>• - расширение перспективы развития поисково-познавательной деятельности у детей;</a:t>
            </a:r>
          </a:p>
          <a:p>
            <a:r>
              <a:rPr lang="ru-RU" i="1" dirty="0">
                <a:latin typeface="Calibri" pitchFamily="34" charset="0"/>
              </a:rPr>
              <a:t>• - обогащение и формирование у детей эмоционально-чувственного опыта;</a:t>
            </a:r>
          </a:p>
          <a:p>
            <a:r>
              <a:rPr lang="ru-RU" i="1" dirty="0">
                <a:latin typeface="Calibri" pitchFamily="34" charset="0"/>
              </a:rPr>
              <a:t>• - развитие эмоционально-ценностного отношения к окружающему миру;</a:t>
            </a:r>
          </a:p>
          <a:p>
            <a:r>
              <a:rPr lang="ru-RU" i="1" dirty="0">
                <a:latin typeface="Calibri" pitchFamily="34" charset="0"/>
              </a:rPr>
              <a:t>• - формирование диалектического мышления, способности видеть многообразие окружающего мира;</a:t>
            </a:r>
          </a:p>
          <a:p>
            <a:r>
              <a:rPr lang="ru-RU" i="1" dirty="0">
                <a:latin typeface="Calibri" pitchFamily="34" charset="0"/>
              </a:rPr>
              <a:t>• - развитие личностных качеств — целеустремленности, настойчивости, решительности;</a:t>
            </a:r>
          </a:p>
          <a:p>
            <a:r>
              <a:rPr lang="ru-RU" i="1" dirty="0">
                <a:latin typeface="Calibri" pitchFamily="34" charset="0"/>
              </a:rPr>
              <a:t>• - формирование у детей навыков сотрудничества и коммуникативных навыков.</a:t>
            </a:r>
          </a:p>
        </p:txBody>
      </p:sp>
      <p:pic>
        <p:nvPicPr>
          <p:cNvPr id="9" name="Рисунок 8" descr="P1020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0688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10207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99029"/>
            <a:ext cx="4211960" cy="315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2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1133475" y="188913"/>
            <a:ext cx="5646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Центр конструктивной деятельности</a:t>
            </a:r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415925" y="636588"/>
            <a:ext cx="8194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Центр представлен материалами, различными способами крепления, выполненными из различных материалов, настольными и напольными конструкторами. </a:t>
            </a:r>
          </a:p>
          <a:p>
            <a:r>
              <a:rPr lang="ru-RU" b="1" i="1">
                <a:latin typeface="Calibri" pitchFamily="34" charset="0"/>
              </a:rPr>
              <a:t>Цель: </a:t>
            </a:r>
            <a:r>
              <a:rPr lang="ru-RU" i="1">
                <a:latin typeface="Calibri" pitchFamily="34" charset="0"/>
              </a:rPr>
              <a:t>формирование конструкторских способностей у детей.</a:t>
            </a:r>
          </a:p>
          <a:p>
            <a:r>
              <a:rPr lang="ru-RU" i="1">
                <a:latin typeface="Calibri" pitchFamily="34" charset="0"/>
              </a:rPr>
              <a:t> </a:t>
            </a:r>
            <a:r>
              <a:rPr lang="ru-RU" b="1" i="1">
                <a:latin typeface="Calibri" pitchFamily="34" charset="0"/>
              </a:rPr>
              <a:t>Задачи: </a:t>
            </a:r>
            <a:r>
              <a:rPr lang="ru-RU" i="1">
                <a:latin typeface="Calibri" pitchFamily="34" charset="0"/>
              </a:rPr>
              <a:t>развитие умения видеть конструкцию объекта и анализировать ее основные части, их функциональное назначение, закреплять навыки коллективной работы: умение распределять обязанности, работать в соответствии с общим замыслом, не мешая друг другу.</a:t>
            </a:r>
          </a:p>
        </p:txBody>
      </p:sp>
      <p:pic>
        <p:nvPicPr>
          <p:cNvPr id="30726" name="Picture 4" descr="H:\среда стар\image (4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1663"/>
            <a:ext cx="2876550" cy="325755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0727" name="Picture 5" descr="H:\среда стар\image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141663"/>
            <a:ext cx="2592387" cy="3484562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" name="Содержимое 8" descr="IMG_20211119_134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1747" name="Picture 2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11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1835150" y="549275"/>
            <a:ext cx="5180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Центр математического развития</a:t>
            </a:r>
          </a:p>
        </p:txBody>
      </p:sp>
      <p:sp>
        <p:nvSpPr>
          <p:cNvPr id="31750" name="Прямоугольник 4"/>
          <p:cNvSpPr>
            <a:spLocks noChangeArrowheads="1"/>
          </p:cNvSpPr>
          <p:nvPr/>
        </p:nvSpPr>
        <p:spPr bwMode="auto">
          <a:xfrm>
            <a:off x="377825" y="2211388"/>
            <a:ext cx="42132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Центр представлен математическими и логическими играми  для детей разных уровней развития, головоломки, комплекты цифр, математические знаки, набор геометрических фигур, объемные тела, счетные палочки, детский компьютер расположены на полке-тумбе, мольберт. Здесь дети могут производить действия с цифрами, знаками, числами, ориентироваться на листе бумаги и мольберт, решать логико-математические задачи, составлять целое из частей.</a:t>
            </a:r>
          </a:p>
        </p:txBody>
      </p:sp>
      <p:sp>
        <p:nvSpPr>
          <p:cNvPr id="31751" name="Прямоугольник 7"/>
          <p:cNvSpPr>
            <a:spLocks noChangeArrowheads="1"/>
          </p:cNvSpPr>
          <p:nvPr/>
        </p:nvSpPr>
        <p:spPr bwMode="auto">
          <a:xfrm>
            <a:off x="377825" y="1009650"/>
            <a:ext cx="4572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Задачи: </a:t>
            </a:r>
            <a:r>
              <a:rPr lang="ru-RU" i="1">
                <a:latin typeface="Calibri" pitchFamily="34" charset="0"/>
              </a:rPr>
              <a:t>Развитие интереса к математическим знаниям, смекалки, сообразительности. Развитие логического мышления.</a:t>
            </a:r>
          </a:p>
        </p:txBody>
      </p:sp>
      <p:pic>
        <p:nvPicPr>
          <p:cNvPr id="10" name="Рисунок 9" descr="IMG_20211119_134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9491" y="1844824"/>
            <a:ext cx="4584509" cy="34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4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-4763"/>
            <a:ext cx="91376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375" y="755650"/>
            <a:ext cx="8229600" cy="53403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</a:t>
            </a:r>
            <a:r>
              <a:rPr lang="ru-RU" i="1" dirty="0"/>
              <a:t>«Нет такой стороны воспитания, на которую обстановка не оказывала бы влияния, нет способности, которая не находилась бы в прямой зависимости от непосредственно окружающего ребенка конкретного мира…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         Тот, кому удастся создать такую обстановку, облегчит свой труд в высшей степени. Среди нее ребенок будет жить – развиваться собственной самодовлеющей жизнью, его духовный рост будет совершенствоваться из самого себя, от природы…»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                                                            Е.И. Тихеева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971550" y="836613"/>
            <a:ext cx="6391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latin typeface="Calibri" pitchFamily="34" charset="0"/>
              </a:rPr>
              <a:t>Речевое  развитие</a:t>
            </a: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2555875" y="1720850"/>
            <a:ext cx="32226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Я сегодня покажу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Вам, мои детишки,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Самых преданных друзей.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Это – ваши книжки.</a:t>
            </a:r>
          </a:p>
          <a:p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Всем вопросы задавать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Очень любят дети,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И на них вам отвечать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Будут книжки эти.</a:t>
            </a:r>
          </a:p>
          <a:p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Они могут рассказать 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Обо всем на свете!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О морях, о разных странах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И о всей планете.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7" descr="IMG_20211119_134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33795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2411413" y="193675"/>
            <a:ext cx="387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Calibri" pitchFamily="34" charset="0"/>
              </a:rPr>
              <a:t>Центр  речевого развития</a:t>
            </a:r>
          </a:p>
        </p:txBody>
      </p:sp>
      <p:sp>
        <p:nvSpPr>
          <p:cNvPr id="33798" name="Прямоугольник 5"/>
          <p:cNvSpPr>
            <a:spLocks noChangeArrowheads="1"/>
          </p:cNvSpPr>
          <p:nvPr/>
        </p:nvSpPr>
        <p:spPr bwMode="auto">
          <a:xfrm>
            <a:off x="4300538" y="858838"/>
            <a:ext cx="3960812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Calibri" pitchFamily="34" charset="0"/>
              </a:rPr>
              <a:t>Цель: </a:t>
            </a:r>
            <a:r>
              <a:rPr lang="ru-RU" i="1" dirty="0">
                <a:latin typeface="Calibri" pitchFamily="34" charset="0"/>
              </a:rPr>
              <a:t>формирования устной речи и навыков речевого общения с окружающими на основе владения литературным языком своего народа.</a:t>
            </a:r>
          </a:p>
          <a:p>
            <a:r>
              <a:rPr lang="ru-RU" b="1" i="1" dirty="0">
                <a:latin typeface="Calibri" pitchFamily="34" charset="0"/>
              </a:rPr>
              <a:t>Задачи:</a:t>
            </a:r>
          </a:p>
          <a:p>
            <a:r>
              <a:rPr lang="ru-RU" i="1" dirty="0">
                <a:latin typeface="Calibri" pitchFamily="34" charset="0"/>
              </a:rPr>
              <a:t>-Обогащение активного словаря.</a:t>
            </a:r>
          </a:p>
          <a:p>
            <a:r>
              <a:rPr lang="ru-RU" i="1" dirty="0">
                <a:latin typeface="Calibri" pitchFamily="34" charset="0"/>
              </a:rPr>
              <a:t>-Развитие звуковой и интонационной культуры речи, фонематического слуха.</a:t>
            </a:r>
          </a:p>
          <a:p>
            <a:r>
              <a:rPr lang="ru-RU" i="1" dirty="0">
                <a:latin typeface="Calibri" pitchFamily="34" charset="0"/>
              </a:rPr>
              <a:t>-Развитие связной, грамматически правильной диалогической и монологической речи.</a:t>
            </a:r>
          </a:p>
          <a:p>
            <a:r>
              <a:rPr lang="ru-RU" i="1" dirty="0">
                <a:latin typeface="Calibri" pitchFamily="34" charset="0"/>
              </a:rPr>
              <a:t>-Развитие речевого творчества.</a:t>
            </a:r>
          </a:p>
          <a:p>
            <a:r>
              <a:rPr lang="ru-RU" i="1" dirty="0">
                <a:latin typeface="Calibri" pitchFamily="34" charset="0"/>
              </a:rPr>
              <a:t>-Формирование звуковой аналитико-синтетической активности как предпосылки обучения грамоте.</a:t>
            </a:r>
          </a:p>
          <a:p>
            <a:r>
              <a:rPr lang="ru-RU" i="1" dirty="0">
                <a:latin typeface="Calibri" pitchFamily="34" charset="0"/>
              </a:rPr>
              <a:t>Центр включает в себя игры и пособия, направленные на развитие всех компонентов речевой системы.</a:t>
            </a:r>
          </a:p>
        </p:txBody>
      </p:sp>
      <p:pic>
        <p:nvPicPr>
          <p:cNvPr id="9" name="Рисунок 8" descr="IMG_20211119_134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052736"/>
            <a:ext cx="3960440" cy="528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7" descr="IMG_20211119_134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34819" name="Picture 2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3357563" y="214313"/>
            <a:ext cx="2524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Calibri" pitchFamily="34" charset="0"/>
              </a:rPr>
              <a:t>Книжный центр</a:t>
            </a:r>
            <a:r>
              <a:rPr lang="ru-RU" sz="2400" b="1" i="1" dirty="0">
                <a:solidFill>
                  <a:srgbClr val="7030A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3995738" y="693738"/>
            <a:ext cx="4095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« Центр книги » </a:t>
            </a:r>
            <a:r>
              <a:rPr lang="ru-RU" i="1">
                <a:latin typeface="Calibri" pitchFamily="34" charset="0"/>
              </a:rPr>
              <a:t>—является средством формирования у дошкольников интереса и любви к художественной литературе. </a:t>
            </a:r>
          </a:p>
          <a:p>
            <a:r>
              <a:rPr lang="ru-RU" b="1" i="1">
                <a:latin typeface="Calibri" pitchFamily="34" charset="0"/>
              </a:rPr>
              <a:t>Задачи: </a:t>
            </a:r>
            <a:r>
              <a:rPr lang="ru-RU" i="1">
                <a:latin typeface="Calibri" pitchFamily="34" charset="0"/>
              </a:rPr>
              <a:t>привитие детям любви к художественному слову, уважения к книге, развитие стремления общаться с ней, т. е. всего того, что составляет фундамент воспитания будущего « талантливого читателя ».</a:t>
            </a:r>
          </a:p>
          <a:p>
            <a:r>
              <a:rPr lang="ru-RU" i="1">
                <a:latin typeface="Calibri" pitchFamily="34" charset="0"/>
              </a:rPr>
              <a:t> </a:t>
            </a:r>
            <a:r>
              <a:rPr lang="ru-RU" b="1" i="1">
                <a:latin typeface="Calibri" pitchFamily="34" charset="0"/>
              </a:rPr>
              <a:t>Цель: </a:t>
            </a:r>
            <a:r>
              <a:rPr lang="ru-RU" i="1">
                <a:latin typeface="Calibri" pitchFamily="34" charset="0"/>
              </a:rPr>
              <a:t>развитие познавательных и творческих способностей детей средствами детской художественной литературы; удовлетворение разнообразных литературных интересов детей; формирование у дошкольников интереса к художественной литературе.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10" name="Рисунок 9" descr="IMG_20211119_134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00808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1089025" y="549275"/>
            <a:ext cx="6965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latin typeface="Calibri" pitchFamily="34" charset="0"/>
              </a:rPr>
              <a:t>Художественно – эстетическое </a:t>
            </a:r>
          </a:p>
          <a:p>
            <a:pPr algn="ctr"/>
            <a:r>
              <a:rPr lang="ru-RU" sz="3600" b="1" i="1">
                <a:latin typeface="Calibri" pitchFamily="34" charset="0"/>
              </a:rPr>
              <a:t>развитие</a:t>
            </a: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2830513" y="1989138"/>
            <a:ext cx="34829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Calibri" pitchFamily="34" charset="0"/>
              </a:rPr>
              <a:t>Вот она, перед вами,</a:t>
            </a:r>
            <a:br>
              <a:rPr lang="ru-RU" i="1" dirty="0">
                <a:latin typeface="Calibri" pitchFamily="34" charset="0"/>
              </a:rPr>
            </a:br>
            <a:r>
              <a:rPr lang="ru-RU" i="1" dirty="0">
                <a:latin typeface="Calibri" pitchFamily="34" charset="0"/>
              </a:rPr>
              <a:t>Коробка с карандашами.</a:t>
            </a:r>
          </a:p>
          <a:p>
            <a:r>
              <a:rPr lang="ru-RU" i="1" dirty="0">
                <a:latin typeface="Calibri" pitchFamily="34" charset="0"/>
              </a:rPr>
              <a:t>В нее совершенно свободно</a:t>
            </a:r>
            <a:br>
              <a:rPr lang="ru-RU" i="1" dirty="0">
                <a:latin typeface="Calibri" pitchFamily="34" charset="0"/>
              </a:rPr>
            </a:br>
            <a:r>
              <a:rPr lang="ru-RU" i="1" dirty="0">
                <a:latin typeface="Calibri" pitchFamily="34" charset="0"/>
              </a:rPr>
              <a:t>Вмещается что угодно!</a:t>
            </a:r>
          </a:p>
          <a:p>
            <a:endParaRPr lang="ru-RU" i="1" dirty="0">
              <a:latin typeface="Calibri" pitchFamily="34" charset="0"/>
            </a:endParaRPr>
          </a:p>
          <a:p>
            <a:r>
              <a:rPr lang="ru-RU" i="1" dirty="0">
                <a:latin typeface="Calibri" pitchFamily="34" charset="0"/>
              </a:rPr>
              <a:t>В коробке с карандашами</a:t>
            </a:r>
            <a:br>
              <a:rPr lang="ru-RU" i="1" dirty="0">
                <a:latin typeface="Calibri" pitchFamily="34" charset="0"/>
              </a:rPr>
            </a:br>
            <a:r>
              <a:rPr lang="ru-RU" i="1" dirty="0">
                <a:latin typeface="Calibri" pitchFamily="34" charset="0"/>
              </a:rPr>
              <a:t>Горы и океаны…</a:t>
            </a:r>
            <a:br>
              <a:rPr lang="ru-RU" i="1" dirty="0">
                <a:latin typeface="Calibri" pitchFamily="34" charset="0"/>
              </a:rPr>
            </a:br>
            <a:r>
              <a:rPr lang="ru-RU" i="1" dirty="0">
                <a:latin typeface="Calibri" pitchFamily="34" charset="0"/>
              </a:rPr>
              <a:t>Гномы и великаны…</a:t>
            </a:r>
            <a:br>
              <a:rPr lang="ru-RU" i="1" dirty="0">
                <a:latin typeface="Calibri" pitchFamily="34" charset="0"/>
              </a:rPr>
            </a:br>
            <a:r>
              <a:rPr lang="ru-RU" i="1" dirty="0">
                <a:latin typeface="Calibri" pitchFamily="34" charset="0"/>
              </a:rPr>
              <a:t>И кот с большими усами.</a:t>
            </a:r>
          </a:p>
          <a:p>
            <a:endParaRPr lang="ru-RU" i="1" dirty="0">
              <a:latin typeface="Calibri" pitchFamily="34" charset="0"/>
            </a:endParaRPr>
          </a:p>
          <a:p>
            <a:r>
              <a:rPr lang="ru-RU" i="1" dirty="0">
                <a:latin typeface="Calibri" pitchFamily="34" charset="0"/>
              </a:rPr>
              <a:t>В коробке с карандашами</a:t>
            </a:r>
            <a:br>
              <a:rPr lang="ru-RU" i="1" dirty="0">
                <a:latin typeface="Calibri" pitchFamily="34" charset="0"/>
              </a:rPr>
            </a:br>
            <a:r>
              <a:rPr lang="ru-RU" i="1" dirty="0">
                <a:latin typeface="Calibri" pitchFamily="34" charset="0"/>
              </a:rPr>
              <a:t>Живет зеленая елка.</a:t>
            </a:r>
            <a:br>
              <a:rPr lang="ru-RU" i="1" dirty="0">
                <a:latin typeface="Calibri" pitchFamily="34" charset="0"/>
              </a:rPr>
            </a:br>
            <a:r>
              <a:rPr lang="ru-RU" i="1" dirty="0">
                <a:latin typeface="Calibri" pitchFamily="34" charset="0"/>
              </a:rPr>
              <a:t>Ее украшали долго</a:t>
            </a:r>
            <a:r>
              <a:rPr lang="ru-RU" i="1" dirty="0">
                <a:solidFill>
                  <a:srgbClr val="7030A0"/>
                </a:solidFill>
                <a:latin typeface="Calibri" pitchFamily="34" charset="0"/>
              </a:rPr>
              <a:t/>
            </a:r>
            <a:br>
              <a:rPr lang="ru-RU" i="1" dirty="0">
                <a:solidFill>
                  <a:srgbClr val="7030A0"/>
                </a:solidFill>
                <a:latin typeface="Calibri" pitchFamily="34" charset="0"/>
              </a:rPr>
            </a:br>
            <a:r>
              <a:rPr lang="ru-RU" i="1" dirty="0">
                <a:latin typeface="Calibri" pitchFamily="34" charset="0"/>
              </a:rPr>
              <a:t>Хлопушками и шарами.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" name="Содержимое 8" descr="IMG_20211118_140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36867" name="Picture 2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0"/>
            <a:ext cx="9144001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3143250" y="285750"/>
            <a:ext cx="2644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Центр искусства </a:t>
            </a:r>
          </a:p>
        </p:txBody>
      </p:sp>
      <p:sp>
        <p:nvSpPr>
          <p:cNvPr id="36869" name="Прямоугольник 6"/>
          <p:cNvSpPr>
            <a:spLocks noChangeArrowheads="1"/>
          </p:cNvSpPr>
          <p:nvPr/>
        </p:nvSpPr>
        <p:spPr bwMode="auto">
          <a:xfrm>
            <a:off x="4643438" y="2571750"/>
            <a:ext cx="40878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Цель: </a:t>
            </a:r>
            <a:r>
              <a:rPr lang="ru-RU" i="1">
                <a:latin typeface="Calibri" pitchFamily="34" charset="0"/>
              </a:rPr>
              <a:t>развитие интереса к изобразительной деятельности. </a:t>
            </a:r>
          </a:p>
          <a:p>
            <a:r>
              <a:rPr lang="ru-RU" b="1" i="1">
                <a:latin typeface="Calibri" pitchFamily="34" charset="0"/>
              </a:rPr>
              <a:t>Задачи: </a:t>
            </a:r>
            <a:r>
              <a:rPr lang="ru-RU" i="1">
                <a:latin typeface="Calibri" pitchFamily="34" charset="0"/>
              </a:rPr>
              <a:t>обогащение представления детей об искусстве как основе развития творчества, их представлений о многообразии материалов для творчества, развитие эстетического восприятия, образного представления, воображения.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6871" name="Прямоугольник 8"/>
          <p:cNvSpPr>
            <a:spLocks noChangeArrowheads="1"/>
          </p:cNvSpPr>
          <p:nvPr/>
        </p:nvSpPr>
        <p:spPr bwMode="auto">
          <a:xfrm>
            <a:off x="857250" y="928688"/>
            <a:ext cx="7572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Calibri" pitchFamily="34" charset="0"/>
              </a:rPr>
              <a:t>Здесь находятся разнообразные краски, бумага, ножницы, клей, мелки, цветные карандаши, фломастеры, маркеры, всевозможные обрезки для вырезания и наклеивания, цветная бумага, материалы для приобретения опыта использования нетрадиционных способов в изобразительной деятельности, которые постоянно дополняются. </a:t>
            </a:r>
          </a:p>
        </p:txBody>
      </p:sp>
      <p:pic>
        <p:nvPicPr>
          <p:cNvPr id="10" name="Рисунок 9" descr="IMG_20211118_140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348880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2305050" y="1301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Физическое развитие</a:t>
            </a:r>
          </a:p>
        </p:txBody>
      </p:sp>
      <p:pic>
        <p:nvPicPr>
          <p:cNvPr id="37893" name="Picture 2" descr="G:\физкультурый центр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213100"/>
            <a:ext cx="4554537" cy="34163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7894" name="Прямоугольник 5"/>
          <p:cNvSpPr>
            <a:spLocks noChangeArrowheads="1"/>
          </p:cNvSpPr>
          <p:nvPr/>
        </p:nvSpPr>
        <p:spPr bwMode="auto">
          <a:xfrm>
            <a:off x="714348" y="500042"/>
            <a:ext cx="734536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 smtClean="0">
                <a:latin typeface="Calibri" pitchFamily="34" charset="0"/>
              </a:rPr>
              <a:t>Оборудование </a:t>
            </a:r>
            <a:r>
              <a:rPr lang="ru-RU" i="1" dirty="0">
                <a:latin typeface="Calibri" pitchFamily="34" charset="0"/>
              </a:rPr>
              <a:t>центра находится в свободном доступе для детей. Центр оснащён большим количеством различного оборудования, соответствующего возрастным особенностям, также происходит сменяемость оборудования, что обеспечивает поддержание интереса у детей к  спортивным играм и физическим упражнениям. Оборудование центра, по желанию, может быть изменено в зависимости от образовательной ситуации, в том числе от меняющихся интересов и возможностей детей, может быть перенесено в любое место, выбранное для игры.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G:\физкультурый центр\оборудование\gxBNyr4qc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716338"/>
            <a:ext cx="3929062" cy="29464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8917" name="Picture 4" descr="G:\физкультурый центр\P1080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04"/>
            <a:ext cx="4000528" cy="300039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8918" name="Прямоугольник 4"/>
          <p:cNvSpPr>
            <a:spLocks noChangeArrowheads="1"/>
          </p:cNvSpPr>
          <p:nvPr/>
        </p:nvSpPr>
        <p:spPr bwMode="auto">
          <a:xfrm>
            <a:off x="4786314" y="571480"/>
            <a:ext cx="3973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Calibri" pitchFamily="34" charset="0"/>
              </a:rPr>
              <a:t>Целью </a:t>
            </a:r>
            <a:r>
              <a:rPr lang="ru-RU" i="1" dirty="0">
                <a:latin typeface="Calibri" pitchFamily="34" charset="0"/>
              </a:rPr>
              <a:t>физического воспитания в дошкольном учреждении является формирование у детей основ здорового образа жизни.</a:t>
            </a:r>
          </a:p>
        </p:txBody>
      </p:sp>
      <p:sp>
        <p:nvSpPr>
          <p:cNvPr id="38919" name="Прямоугольник 5"/>
          <p:cNvSpPr>
            <a:spLocks noChangeArrowheads="1"/>
          </p:cNvSpPr>
          <p:nvPr/>
        </p:nvSpPr>
        <p:spPr bwMode="auto">
          <a:xfrm>
            <a:off x="4830763" y="2136775"/>
            <a:ext cx="41767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latin typeface="Calibri" pitchFamily="34" charset="0"/>
              </a:rPr>
              <a:t>Задачи: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укрепление здоровья детей и всестороннее физическое развитие, совершенствование функций организма, повышение активности и общей работоспособности. формирование у них интереса и потребности к систематическим занятиям физическими упражнениями.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7859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Calibri" pitchFamily="34" charset="0"/>
              </a:rPr>
              <a:t>Дайте детству наиграться! Насмеяться, наскакаться! Дайте радостно проснуться, Дайте в ласку окунуться, Детства дней не торопите, Детству солнце подарите.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" name="Picture 3" descr="G:\Фото с игра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2857520" cy="475899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3" y="836613"/>
            <a:ext cx="7786687" cy="3832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700" i="1" dirty="0">
                <a:solidFill>
                  <a:srgbClr val="7030A0"/>
                </a:solidFill>
                <a:latin typeface="+mn-lt"/>
                <a:cs typeface="+mn-cs"/>
              </a:rPr>
              <a:t>            </a:t>
            </a:r>
            <a:r>
              <a:rPr lang="ru-RU" sz="2700" i="1" dirty="0">
                <a:latin typeface="+mn-lt"/>
                <a:cs typeface="+mn-cs"/>
              </a:rPr>
              <a:t>Под </a:t>
            </a:r>
            <a:r>
              <a:rPr lang="ru-RU" sz="2700" b="1" i="1" dirty="0">
                <a:latin typeface="+mn-lt"/>
                <a:cs typeface="+mn-cs"/>
              </a:rPr>
              <a:t>развивающей предметно-пространственной средой </a:t>
            </a:r>
            <a:r>
              <a:rPr lang="ru-RU" sz="2700" i="1" dirty="0">
                <a:latin typeface="+mn-lt"/>
                <a:cs typeface="+mn-cs"/>
              </a:rPr>
              <a:t>следует понимать естественную комфортную обстановку, рационально организованную в пространстве и времени, насыщенную разнообразными предметами и игровыми материалами.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700" i="1" dirty="0">
                <a:latin typeface="+mn-lt"/>
                <a:cs typeface="+mn-cs"/>
              </a:rPr>
              <a:t>   В такой среде возможно одновременное включение в активную познавательно-творческую деятельность всех детей группы</a:t>
            </a:r>
            <a:r>
              <a:rPr lang="ru-RU" sz="2700" i="1" dirty="0">
                <a:solidFill>
                  <a:srgbClr val="7030A0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Documents and Settings\User\Рабочий стол\фетр\Nezhny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285875" y="765175"/>
            <a:ext cx="67151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7030A0"/>
                </a:solidFill>
                <a:latin typeface="Calibri" pitchFamily="34" charset="0"/>
              </a:rPr>
              <a:t>      </a:t>
            </a:r>
            <a:r>
              <a:rPr lang="ru-RU" sz="2000" b="1" i="1">
                <a:latin typeface="Calibri" pitchFamily="34" charset="0"/>
              </a:rPr>
              <a:t>Развивающая предметно-пространственная среда должна обеспечивать</a:t>
            </a:r>
            <a:r>
              <a:rPr lang="ru-RU" sz="2000" i="1">
                <a:latin typeface="Calibri" pitchFamily="34" charset="0"/>
              </a:rPr>
              <a:t> возможность общения и совместную  деятельности детей (в том числе детей разного возраста) и взрослых, двигательной активности детей, а также возможности для уединения.</a:t>
            </a:r>
            <a:br>
              <a:rPr lang="ru-RU" sz="2000" i="1">
                <a:latin typeface="Calibri" pitchFamily="34" charset="0"/>
              </a:rPr>
            </a:br>
            <a:endParaRPr lang="ru-RU" sz="2000" i="1">
              <a:latin typeface="Calibri" pitchFamily="34" charset="0"/>
            </a:endParaRPr>
          </a:p>
          <a:p>
            <a:r>
              <a:rPr lang="ru-RU" sz="2000" i="1">
                <a:latin typeface="Calibri" pitchFamily="34" charset="0"/>
              </a:rPr>
              <a:t/>
            </a:r>
            <a:br>
              <a:rPr lang="ru-RU" sz="2000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>      </a:t>
            </a:r>
            <a:r>
              <a:rPr lang="ru-RU" sz="2000" b="1" i="1">
                <a:latin typeface="Calibri" pitchFamily="34" charset="0"/>
              </a:rPr>
              <a:t>Развивающая предметно-пространственная среда должна обеспечивать:</a:t>
            </a:r>
            <a:r>
              <a:rPr lang="ru-RU" sz="2000" i="1">
                <a:latin typeface="Calibri" pitchFamily="34" charset="0"/>
              </a:rPr>
              <a:t/>
            </a:r>
            <a:br>
              <a:rPr lang="ru-RU" sz="2000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>реализацию различных образовательных программ; </a:t>
            </a:r>
            <a:br>
              <a:rPr lang="ru-RU" sz="2000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>учет национально-культурных, климатических условий, в которых осуществляется образовательная деятельность;</a:t>
            </a:r>
            <a:br>
              <a:rPr lang="ru-RU" sz="2000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>учет возрастных особенностей детей.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500188" y="571500"/>
            <a:ext cx="67865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Развивающая предметно-   </a:t>
            </a:r>
            <a:br>
              <a:rPr lang="ru-RU" sz="2000" b="1" i="1">
                <a:latin typeface="Calibri" pitchFamily="34" charset="0"/>
              </a:rPr>
            </a:br>
            <a:r>
              <a:rPr lang="ru-RU" sz="2000" b="1" i="1">
                <a:latin typeface="Calibri" pitchFamily="34" charset="0"/>
              </a:rPr>
              <a:t>          пространственная среда должна быть:</a:t>
            </a:r>
            <a:br>
              <a:rPr lang="ru-RU" sz="2000" b="1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> - содержательно-насыщенной,</a:t>
            </a:r>
            <a:br>
              <a:rPr lang="ru-RU" sz="2000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> - трансформируемой, </a:t>
            </a:r>
            <a:br>
              <a:rPr lang="ru-RU" sz="2000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> - полифункциональной, </a:t>
            </a:r>
            <a:br>
              <a:rPr lang="ru-RU" sz="2000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> - вариативной, </a:t>
            </a:r>
            <a:br>
              <a:rPr lang="ru-RU" sz="2000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> - доступной </a:t>
            </a:r>
            <a:br>
              <a:rPr lang="ru-RU" sz="2000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> - безопасной.</a:t>
            </a:r>
            <a:br>
              <a:rPr lang="ru-RU" sz="2000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/>
            </a:r>
            <a:br>
              <a:rPr lang="ru-RU" sz="2000" i="1">
                <a:latin typeface="Calibri" pitchFamily="34" charset="0"/>
              </a:rPr>
            </a:br>
            <a:r>
              <a:rPr lang="ru-RU" sz="2000" i="1">
                <a:latin typeface="Calibri" pitchFamily="34" charset="0"/>
              </a:rPr>
              <a:t> Организация самостоятельно определяет средства обучения, в том числе технические, соответствующие материалы (в том числе расходные), игровое, спортивное, оздоровительное оборудование, инвентарь, необходимые для реализации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36550" y="404813"/>
            <a:ext cx="7858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Предметно-пространственная среда ДОУ </a:t>
            </a:r>
          </a:p>
          <a:p>
            <a:pPr algn="ctr"/>
            <a:r>
              <a:rPr lang="ru-RU" sz="2800" b="1" i="1">
                <a:latin typeface="Calibri" pitchFamily="34" charset="0"/>
              </a:rPr>
              <a:t>должна способствовать реализации основных</a:t>
            </a:r>
          </a:p>
          <a:p>
            <a:pPr algn="ctr"/>
            <a:r>
              <a:rPr lang="ru-RU" sz="2800" b="1" i="1">
                <a:latin typeface="Calibri" pitchFamily="34" charset="0"/>
              </a:rPr>
              <a:t>областей: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1979613" y="2133600"/>
            <a:ext cx="457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i="1">
                <a:latin typeface="Calibri" pitchFamily="34" charset="0"/>
              </a:rPr>
              <a:t>социально-коммуникативное развитие;</a:t>
            </a:r>
          </a:p>
          <a:p>
            <a:endParaRPr lang="ru-RU" sz="2000" i="1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>
                <a:latin typeface="Calibri" pitchFamily="34" charset="0"/>
              </a:rPr>
              <a:t>познавательное развитие;</a:t>
            </a:r>
          </a:p>
          <a:p>
            <a:endParaRPr lang="ru-RU" sz="2000" i="1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>
                <a:latin typeface="Calibri" pitchFamily="34" charset="0"/>
              </a:rPr>
              <a:t>речевое развитие;</a:t>
            </a:r>
          </a:p>
          <a:p>
            <a:endParaRPr lang="ru-RU" sz="2000" i="1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>
                <a:latin typeface="Calibri" pitchFamily="34" charset="0"/>
              </a:rPr>
              <a:t>художественно-эстетическое развитие;</a:t>
            </a:r>
          </a:p>
          <a:p>
            <a:endParaRPr lang="ru-RU" sz="2000" i="1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>
                <a:latin typeface="Calibri" pitchFamily="34" charset="0"/>
              </a:rPr>
              <a:t>физическое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C:\Documents and Settings\User\Рабочий стол\фетр\NezhnySlideMi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9525"/>
            <a:ext cx="9144000" cy="6867525"/>
          </a:xfrm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428625" y="285750"/>
            <a:ext cx="8072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Модель предметно-пространственной </a:t>
            </a:r>
          </a:p>
          <a:p>
            <a:pPr algn="ctr"/>
            <a:r>
              <a:rPr lang="ru-RU" sz="2400" b="1" i="1">
                <a:latin typeface="Calibri" pitchFamily="34" charset="0"/>
              </a:rPr>
              <a:t>среды для детей 5-7 лет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692275" y="1143000"/>
            <a:ext cx="6286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Особенности возраста:</a:t>
            </a:r>
          </a:p>
          <a:p>
            <a:r>
              <a:rPr lang="ru-RU" sz="2000" i="1">
                <a:latin typeface="Calibri" pitchFamily="34" charset="0"/>
              </a:rPr>
              <a:t>- меняется психологическая позиция – дети начинают ощущать себя старшими в детском саду;</a:t>
            </a:r>
          </a:p>
          <a:p>
            <a:r>
              <a:rPr lang="ru-RU" sz="2000" i="1">
                <a:latin typeface="Calibri" pitchFamily="34" charset="0"/>
              </a:rPr>
              <a:t>- появляется интерес к проблемам, выходящим за рамки личного опыта.</a:t>
            </a: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1692275" y="2714625"/>
            <a:ext cx="45720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Игрушки и материалы:</a:t>
            </a:r>
          </a:p>
          <a:p>
            <a:pPr>
              <a:buFontTx/>
              <a:buChar char="-"/>
            </a:pPr>
            <a:r>
              <a:rPr lang="ru-RU" sz="2000" i="1">
                <a:latin typeface="Calibri" pitchFamily="34" charset="0"/>
              </a:rPr>
              <a:t>для режиссёрских игр;</a:t>
            </a:r>
          </a:p>
          <a:p>
            <a:pPr>
              <a:buFontTx/>
              <a:buChar char="-"/>
            </a:pPr>
            <a:r>
              <a:rPr lang="ru-RU" sz="2000" i="1">
                <a:latin typeface="Calibri" pitchFamily="34" charset="0"/>
              </a:rPr>
              <a:t>изобразительной деятельности;</a:t>
            </a:r>
          </a:p>
          <a:p>
            <a:pPr>
              <a:buFontTx/>
              <a:buChar char="-"/>
            </a:pPr>
            <a:r>
              <a:rPr lang="ru-RU" sz="2000" i="1">
                <a:latin typeface="Calibri" pitchFamily="34" charset="0"/>
              </a:rPr>
              <a:t>самостоятельной трудовой </a:t>
            </a:r>
          </a:p>
          <a:p>
            <a:r>
              <a:rPr lang="ru-RU" sz="2000" i="1">
                <a:latin typeface="Calibri" pitchFamily="34" charset="0"/>
              </a:rPr>
              <a:t>деятельности;</a:t>
            </a:r>
          </a:p>
          <a:p>
            <a:pPr>
              <a:buFontTx/>
              <a:buChar char="-"/>
            </a:pPr>
            <a:r>
              <a:rPr lang="ru-RU" sz="2000" i="1">
                <a:latin typeface="Calibri" pitchFamily="34" charset="0"/>
              </a:rPr>
              <a:t>познавательно-речевой деятельности;</a:t>
            </a:r>
          </a:p>
          <a:p>
            <a:pPr>
              <a:buFontTx/>
              <a:buChar char="-"/>
            </a:pPr>
            <a:r>
              <a:rPr lang="ru-RU" sz="2000" i="1">
                <a:latin typeface="Calibri" pitchFamily="34" charset="0"/>
              </a:rPr>
              <a:t>художественно-творческой деятельности;</a:t>
            </a:r>
          </a:p>
          <a:p>
            <a:pPr>
              <a:buFontTx/>
              <a:buChar char="-"/>
            </a:pPr>
            <a:r>
              <a:rPr lang="ru-RU" sz="2000" i="1">
                <a:latin typeface="Calibri" pitchFamily="34" charset="0"/>
              </a:rPr>
              <a:t>для активизации двигательной</a:t>
            </a:r>
          </a:p>
          <a:p>
            <a:r>
              <a:rPr lang="ru-RU" sz="2000" i="1">
                <a:latin typeface="Calibri" pitchFamily="34" charset="0"/>
              </a:rPr>
              <a:t> деятельности;</a:t>
            </a:r>
          </a:p>
          <a:p>
            <a:r>
              <a:rPr lang="ru-RU" sz="2000" i="1">
                <a:latin typeface="Calibri" pitchFamily="34" charset="0"/>
              </a:rPr>
              <a:t>- знаковый, символьный материал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857250" y="1268413"/>
            <a:ext cx="6770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latin typeface="Calibri" pitchFamily="34" charset="0"/>
              </a:rPr>
              <a:t>Социально – коммуникативное </a:t>
            </a:r>
          </a:p>
          <a:p>
            <a:pPr algn="ctr"/>
            <a:r>
              <a:rPr lang="ru-RU" sz="3600" b="1" i="1">
                <a:latin typeface="Calibri" pitchFamily="34" charset="0"/>
              </a:rPr>
              <a:t>развитие</a:t>
            </a: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2555875" y="2924175"/>
            <a:ext cx="3382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</a:rPr>
              <a:t>Хороши у нас игрушки-</a:t>
            </a:r>
          </a:p>
          <a:p>
            <a:r>
              <a:rPr lang="ru-RU" sz="2000" i="1">
                <a:latin typeface="Calibri" pitchFamily="34" charset="0"/>
              </a:rPr>
              <a:t>Куклы, мишки, погремушки.</a:t>
            </a:r>
          </a:p>
          <a:p>
            <a:r>
              <a:rPr lang="ru-RU" sz="2000" i="1">
                <a:latin typeface="Calibri" pitchFamily="34" charset="0"/>
              </a:rPr>
              <a:t>Поиграем и потом,</a:t>
            </a:r>
          </a:p>
          <a:p>
            <a:r>
              <a:rPr lang="ru-RU" sz="2000" i="1">
                <a:latin typeface="Calibri" pitchFamily="34" charset="0"/>
              </a:rPr>
              <a:t>Все на место уберем.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7" descr="IMG_20211119_140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21507" name="Picture 2" descr="C:\Documents and Settings\User\Рабочий стол\фетр\1461326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250825" y="1125538"/>
            <a:ext cx="4681538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Центр сюжетной игры </a:t>
            </a:r>
            <a:r>
              <a:rPr lang="ru-RU" i="1">
                <a:latin typeface="Calibri" pitchFamily="34" charset="0"/>
              </a:rPr>
              <a:t>позволяет детям постоянно накапливать опыт самостоятельной и творческой деятельности. Он представлен куклами, мягкими игрушками, наборами мебели, посуды, игрушками – предметами бытовой техники, разнообразными видами транспорта, наборами домашних и диких животных, муляжами овощей и фруктов. </a:t>
            </a:r>
          </a:p>
          <a:p>
            <a:endParaRPr lang="ru-RU" i="1">
              <a:latin typeface="Calibri" pitchFamily="34" charset="0"/>
            </a:endParaRPr>
          </a:p>
          <a:p>
            <a:r>
              <a:rPr lang="ru-RU" b="1" i="1">
                <a:latin typeface="Calibri" pitchFamily="34" charset="0"/>
              </a:rPr>
              <a:t>Цель : </a:t>
            </a:r>
            <a:r>
              <a:rPr lang="ru-RU" i="1">
                <a:latin typeface="Calibri" pitchFamily="34" charset="0"/>
              </a:rPr>
              <a:t>позитивная социализация детей дошкольного возраста, приобщение их к социокультурным нормам, традициям семьи, общества и государства. </a:t>
            </a:r>
          </a:p>
          <a:p>
            <a:r>
              <a:rPr lang="ru-RU" b="1" i="1">
                <a:latin typeface="Calibri" pitchFamily="34" charset="0"/>
              </a:rPr>
              <a:t>Задача: </a:t>
            </a:r>
            <a:r>
              <a:rPr lang="ru-RU" i="1">
                <a:latin typeface="Calibri" pitchFamily="34" charset="0"/>
              </a:rPr>
              <a:t>создание условий для усвоения общепринятых моральных и нравственных ценностей и норм.</a:t>
            </a:r>
          </a:p>
          <a:p>
            <a:endParaRPr lang="ru-RU" b="1" i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619250" y="395288"/>
            <a:ext cx="4414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Центр сюжетно- ролевых игр</a:t>
            </a:r>
            <a:r>
              <a:rPr lang="ru-RU" sz="2400" b="1" i="1">
                <a:solidFill>
                  <a:srgbClr val="7030A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" name="Рисунок 9" descr="IMG_20211119_1405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268760"/>
            <a:ext cx="324989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1147</Words>
  <Application>Microsoft Office PowerPoint</Application>
  <PresentationFormat>Экран (4:3)</PresentationFormat>
  <Paragraphs>125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Тополёк</dc:creator>
  <cp:lastModifiedBy>M</cp:lastModifiedBy>
  <cp:revision>70</cp:revision>
  <dcterms:modified xsi:type="dcterms:W3CDTF">2022-03-29T16:34:04Z</dcterms:modified>
</cp:coreProperties>
</file>